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68" r:id="rId2"/>
    <p:sldId id="258" r:id="rId3"/>
    <p:sldId id="270" r:id="rId4"/>
    <p:sldId id="274" r:id="rId5"/>
    <p:sldId id="275" r:id="rId6"/>
    <p:sldId id="269" r:id="rId7"/>
    <p:sldId id="276" r:id="rId8"/>
    <p:sldId id="262" r:id="rId9"/>
    <p:sldId id="260" r:id="rId10"/>
    <p:sldId id="280" r:id="rId11"/>
    <p:sldId id="261" r:id="rId12"/>
    <p:sldId id="265" r:id="rId13"/>
    <p:sldId id="279" r:id="rId14"/>
    <p:sldId id="272" r:id="rId15"/>
    <p:sldId id="278" r:id="rId16"/>
    <p:sldId id="277" r:id="rId17"/>
    <p:sldId id="281" r:id="rId18"/>
    <p:sldId id="271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19" autoAdjust="0"/>
  </p:normalViewPr>
  <p:slideViewPr>
    <p:cSldViewPr snapToGrid="0" snapToObjects="1"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178AE-20E6-4918-9602-34BA944C05E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612E8-E201-46CF-A8A5-9AF5B5F98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8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 aid</a:t>
            </a:r>
            <a:r>
              <a:rPr lang="en-US" baseline="0" dirty="0"/>
              <a:t> of post its to show layer by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12E8-E201-46CF-A8A5-9AF5B5F983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3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dimension of 3D printing is leveraging</a:t>
            </a:r>
            <a:r>
              <a:rPr lang="en-US" baseline="0" dirty="0"/>
              <a:t> these technologies to produce good/change in the world…use empathy to identify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12E8-E201-46CF-A8A5-9AF5B5F983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6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the explosion in cheap and powerful prototyping tools, which have become easier to use by non-engineers. And second, the economic crisis has triggered an extraordinary shift in the business practices of (mostly) Chinese factories, which have become increasingly flexible, Web-centric, and open to custom work (where the volumes are lower but the margins higher)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12E8-E201-46CF-A8A5-9AF5B5F983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7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the explosion in cheap and powerful prototyping tools, which have become easier to use by non-engineers. And second, the economic crisis has triggered an extraordinary shift in the business practices of (mostly) Chinese factories, which have become increasingly flexible, Web-centric, and open to custom work (where the volumes are lower but the margins higher)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12E8-E201-46CF-A8A5-9AF5B5F983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9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baseline="0" dirty="0"/>
              <a:t> the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12E8-E201-46CF-A8A5-9AF5B5F983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5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dimension of 3D printing is leveraging</a:t>
            </a:r>
            <a:r>
              <a:rPr lang="en-US" baseline="0" dirty="0"/>
              <a:t> these technologies to produce good/change in the world…use empathy to identify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12E8-E201-46CF-A8A5-9AF5B5F983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6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dimension of 3D printing is leveraging</a:t>
            </a:r>
            <a:r>
              <a:rPr lang="en-US" baseline="0" dirty="0"/>
              <a:t> these technologies to produce good/change in the world…use empathy to identify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12E8-E201-46CF-A8A5-9AF5B5F983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dimension of 3D printing is leveraging</a:t>
            </a:r>
            <a:r>
              <a:rPr lang="en-US" baseline="0" dirty="0"/>
              <a:t> these technologies to produce good/change in the world…use empathy to identify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12E8-E201-46CF-A8A5-9AF5B5F983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7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3D printing is the tool to break</a:t>
            </a:r>
            <a:r>
              <a:rPr lang="en-US" baseline="0" dirty="0"/>
              <a:t> down the disproportionate demographics in STEM to solve grand challenges of our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12E8-E201-46CF-A8A5-9AF5B5F983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8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31CEDC-BB58-A343-B764-35888E3D193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866F92C-2066-284A-B38E-FFCFA1298E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ablingthefuture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392" y="4914900"/>
            <a:ext cx="7646646" cy="13419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>Ashley Cramer, Additive Manufacturing Institute, </a:t>
            </a:r>
            <a:br>
              <a:rPr lang="en-US" sz="2400" dirty="0"/>
            </a:br>
            <a:r>
              <a:rPr lang="en-US" sz="2400" dirty="0"/>
              <a:t>The IDEAL Center for Innovation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Barker Carlock (Class of </a:t>
            </a:r>
            <a:r>
              <a:rPr lang="uk-UA" sz="2400" dirty="0"/>
              <a:t>’</a:t>
            </a:r>
            <a:r>
              <a:rPr lang="en-US" sz="2400" dirty="0"/>
              <a:t>17), Chemical and </a:t>
            </a:r>
            <a:r>
              <a:rPr lang="en-US" sz="2400" dirty="0" err="1"/>
              <a:t>Biomolecular</a:t>
            </a:r>
            <a:r>
              <a:rPr lang="en-US" sz="2400" dirty="0"/>
              <a:t> Engineering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0305" y="1608058"/>
            <a:ext cx="1962929" cy="1227886"/>
            <a:chOff x="746763" y="1126185"/>
            <a:chExt cx="3046314" cy="19345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763" y="1280183"/>
              <a:ext cx="1064620" cy="16454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4616" y="1126185"/>
              <a:ext cx="1938461" cy="193458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73848" y="726156"/>
            <a:ext cx="2777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Power of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305" y="3163819"/>
            <a:ext cx="568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in Social Justice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3234" y="2022889"/>
            <a:ext cx="223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Printing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18207"/>
          <a:stretch/>
        </p:blipFill>
        <p:spPr>
          <a:xfrm>
            <a:off x="5700699" y="1608058"/>
            <a:ext cx="2300301" cy="14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7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30014"/>
            <a:ext cx="7556313" cy="1116106"/>
          </a:xfrm>
        </p:spPr>
        <p:txBody>
          <a:bodyPr/>
          <a:lstStyle/>
          <a:p>
            <a:pPr algn="ctr"/>
            <a:r>
              <a:rPr lang="en-US" dirty="0"/>
              <a:t>What are the dangers of 3D printing?</a:t>
            </a:r>
          </a:p>
        </p:txBody>
      </p:sp>
    </p:spTree>
    <p:extLst>
      <p:ext uri="{BB962C8B-B14F-4D97-AF65-F5344CB8AC3E}">
        <p14:creationId xmlns:p14="http://schemas.microsoft.com/office/powerpoint/2010/main" val="123524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 of Individualization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Individualistic</a:t>
            </a:r>
          </a:p>
          <a:p>
            <a:r>
              <a:rPr lang="en-US" dirty="0"/>
              <a:t>Materialistic </a:t>
            </a:r>
          </a:p>
          <a:p>
            <a:r>
              <a:rPr lang="en-US" dirty="0"/>
              <a:t>Instant gratification</a:t>
            </a:r>
          </a:p>
          <a:p>
            <a:r>
              <a:rPr lang="en-US" dirty="0"/>
              <a:t>Design around political, legal, and economic system</a:t>
            </a:r>
          </a:p>
          <a:p>
            <a:r>
              <a:rPr lang="en-US" dirty="0"/>
              <a:t>Decentralization </a:t>
            </a:r>
          </a:p>
          <a:p>
            <a:r>
              <a:rPr lang="en-US" dirty="0"/>
              <a:t>Need to determine real potential of “making”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7557246" cy="32272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500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problems of the 21</a:t>
            </a:r>
            <a:r>
              <a:rPr lang="en-US" baseline="30000" dirty="0"/>
              <a:t>st</a:t>
            </a:r>
            <a:r>
              <a:rPr lang="en-US" dirty="0"/>
              <a:t> Century?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i="1" dirty="0"/>
              <a:t>3D problems require 4D technical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432366"/>
            <a:ext cx="7556313" cy="4144963"/>
          </a:xfrm>
        </p:spPr>
        <p:txBody>
          <a:bodyPr/>
          <a:lstStyle/>
          <a:p>
            <a:r>
              <a:rPr lang="en-US" dirty="0"/>
              <a:t>Design thinking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3089030"/>
            <a:ext cx="8115490" cy="40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4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30014"/>
            <a:ext cx="7556313" cy="1116106"/>
          </a:xfrm>
        </p:spPr>
        <p:txBody>
          <a:bodyPr/>
          <a:lstStyle/>
          <a:p>
            <a:pPr algn="ctr"/>
            <a:r>
              <a:rPr lang="en-US" dirty="0"/>
              <a:t>What do you see as the role of STEM fields in social justice?</a:t>
            </a:r>
          </a:p>
        </p:txBody>
      </p:sp>
    </p:spTree>
    <p:extLst>
      <p:ext uri="{BB962C8B-B14F-4D97-AF65-F5344CB8AC3E}">
        <p14:creationId xmlns:p14="http://schemas.microsoft.com/office/powerpoint/2010/main" val="354768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in STEM </a:t>
            </a:r>
            <a:r>
              <a:rPr lang="en-US" sz="2000" dirty="0"/>
              <a:t>(Science, Technology, Engineering, and Math)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98474" y="1981201"/>
            <a:ext cx="7556313" cy="11369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percentage of underrepresented populations in STEM fields? 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55442" y="6581001"/>
            <a:ext cx="1988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usnews.com/esa.doc.gov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3499106"/>
            <a:ext cx="178308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27%</a:t>
            </a:r>
          </a:p>
        </p:txBody>
      </p:sp>
    </p:spTree>
    <p:extLst>
      <p:ext uri="{BB962C8B-B14F-4D97-AF65-F5344CB8AC3E}">
        <p14:creationId xmlns:p14="http://schemas.microsoft.com/office/powerpoint/2010/main" val="29017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in STEM </a:t>
            </a:r>
            <a:r>
              <a:rPr lang="en-US" sz="2000" dirty="0"/>
              <a:t>(Science, Technology, Engineering, and Math)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11" y="1466596"/>
            <a:ext cx="6429037" cy="510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1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144" y="0"/>
            <a:ext cx="5294311" cy="69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90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in STEM </a:t>
            </a:r>
            <a:r>
              <a:rPr lang="en-US" sz="2000" dirty="0"/>
              <a:t>(Science, Technology, Engineering, and Math)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Whites and Asians make up (2014)</a:t>
            </a:r>
          </a:p>
          <a:p>
            <a:pPr lvl="1"/>
            <a:r>
              <a:rPr lang="en-US" dirty="0"/>
              <a:t>87% of the engineering workforce</a:t>
            </a:r>
          </a:p>
          <a:p>
            <a:pPr lvl="1"/>
            <a:r>
              <a:rPr lang="en-US" dirty="0"/>
              <a:t>84% of the computing workforce</a:t>
            </a:r>
          </a:p>
          <a:p>
            <a:pPr lvl="1"/>
            <a:r>
              <a:rPr lang="en-US" dirty="0"/>
              <a:t>83% of the advanced manufacturing workforce</a:t>
            </a:r>
          </a:p>
          <a:p>
            <a:r>
              <a:rPr lang="en-US" dirty="0"/>
              <a:t>Percent of minorities and women in these fields have essentially remained static since 2001</a:t>
            </a:r>
          </a:p>
          <a:p>
            <a:r>
              <a:rPr lang="en-US" dirty="0"/>
              <a:t>86% of engineers and 74% of computer professionals are men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2736" y="6393656"/>
            <a:ext cx="67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solidFill>
                  <a:srgbClr val="444444"/>
                </a:solidFill>
                <a:latin typeface="MuseoSans-300"/>
              </a:rPr>
              <a:t>CTEq</a:t>
            </a:r>
            <a:r>
              <a:rPr lang="en-US" sz="1200" i="1" dirty="0">
                <a:solidFill>
                  <a:srgbClr val="444444"/>
                </a:solidFill>
                <a:latin typeface="MuseoSans-300"/>
              </a:rPr>
              <a:t> analysis of U.S. Census Bureau report on STEM college graduates, 2014.</a:t>
            </a:r>
          </a:p>
          <a:p>
            <a:r>
              <a:rPr lang="en-US" sz="1200" dirty="0">
                <a:solidFill>
                  <a:srgbClr val="444444"/>
                </a:solidFill>
                <a:latin typeface="MuseoSans-300"/>
              </a:rPr>
              <a:t>Change the Equation. </a:t>
            </a:r>
            <a:r>
              <a:rPr lang="en-US" sz="1200" i="1" dirty="0">
                <a:solidFill>
                  <a:srgbClr val="444444"/>
                </a:solidFill>
                <a:latin typeface="MuseoSans-300"/>
              </a:rPr>
              <a:t>The Diversity Dilemma. </a:t>
            </a:r>
            <a:r>
              <a:rPr lang="en-US" sz="1200" dirty="0">
                <a:solidFill>
                  <a:srgbClr val="444444"/>
                </a:solidFill>
                <a:latin typeface="MuseoSans-300"/>
              </a:rPr>
              <a:t>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906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4D </a:t>
            </a:r>
            <a:r>
              <a:rPr lang="en-US" dirty="0" err="1"/>
              <a:t>Changent</a:t>
            </a:r>
            <a:r>
              <a:rPr lang="en-US" dirty="0"/>
              <a:t> Using</a:t>
            </a:r>
            <a:br>
              <a:rPr lang="en-US" dirty="0"/>
            </a:br>
            <a:r>
              <a:rPr lang="en-US" dirty="0"/>
              <a:t>3D Technologies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96" y="1660136"/>
            <a:ext cx="56134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9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63" y="4624385"/>
            <a:ext cx="1635847" cy="1635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305" r="14632" b="17983"/>
          <a:stretch/>
        </p:blipFill>
        <p:spPr>
          <a:xfrm>
            <a:off x="4224993" y="4419873"/>
            <a:ext cx="1862003" cy="1586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6086996" y="5074745"/>
            <a:ext cx="1037553" cy="931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7298" b="10791"/>
          <a:stretch/>
        </p:blipFill>
        <p:spPr>
          <a:xfrm>
            <a:off x="7579137" y="4878434"/>
            <a:ext cx="1376788" cy="112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819" y="1523623"/>
            <a:ext cx="3389621" cy="25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0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1887970"/>
            <a:ext cx="7557246" cy="322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47364" y="1887969"/>
            <a:ext cx="3657600" cy="322729"/>
          </a:xfrm>
        </p:spPr>
        <p:txBody>
          <a:bodyPr/>
          <a:lstStyle/>
          <a:p>
            <a:r>
              <a:rPr lang="en-US" dirty="0"/>
              <a:t>Fused Filament Fabrication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1" y="2445028"/>
            <a:ext cx="4174332" cy="3753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930" y="152019"/>
            <a:ext cx="1604357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2642" t="26596" r="11421" b="6547"/>
          <a:stretch/>
        </p:blipFill>
        <p:spPr>
          <a:xfrm>
            <a:off x="5222930" y="3063208"/>
            <a:ext cx="2603863" cy="30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0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Why 3D Print?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4715"/>
            <a:ext cx="7556313" cy="147812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+mj-lt"/>
              </a:rPr>
              <a:t>Models help validate ideas: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3200" y="3146048"/>
            <a:ext cx="1186873" cy="535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/>
              <a:t>Digital</a:t>
            </a:r>
          </a:p>
          <a:p>
            <a:pPr marL="0" indent="0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562600" y="3757750"/>
            <a:ext cx="2843814" cy="1599645"/>
            <a:chOff x="685800" y="3962400"/>
            <a:chExt cx="2843814" cy="15996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85800" y="3962400"/>
              <a:ext cx="2843814" cy="15996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923" y="4114522"/>
              <a:ext cx="2277567" cy="1295400"/>
            </a:xfrm>
            <a:prstGeom prst="rect">
              <a:avLst/>
            </a:prstGeom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1353590" y="3143764"/>
            <a:ext cx="1524000" cy="535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latin typeface="+mj-lt"/>
              </a:rPr>
              <a:t>Materials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1400" y="4214950"/>
            <a:ext cx="1371600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81400" y="4595950"/>
            <a:ext cx="1371600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5384" t="35495" r="36924" b="29010"/>
          <a:stretch/>
        </p:blipFill>
        <p:spPr>
          <a:xfrm>
            <a:off x="1066800" y="3749617"/>
            <a:ext cx="2097580" cy="15149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82980" y="2129864"/>
            <a:ext cx="6568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Physical models are much more helpful than drawings and  renderings for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83294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48900"/>
            <a:ext cx="5638800" cy="857756"/>
          </a:xfrm>
        </p:spPr>
        <p:txBody>
          <a:bodyPr/>
          <a:lstStyle/>
          <a:p>
            <a:r>
              <a:rPr lang="en-US" dirty="0"/>
              <a:t>Break into Groups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464169"/>
            <a:ext cx="5638800" cy="1754519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Find and print one object that relates to social justice and the Big 8 (age, ability, ethnicity, gender, race, religion, sexual orientation, socioeconomic status). </a:t>
            </a:r>
          </a:p>
          <a:p>
            <a:endParaRPr lang="en-US" sz="2000" dirty="0"/>
          </a:p>
          <a:p>
            <a:r>
              <a:rPr lang="en-US" sz="2000" dirty="0"/>
              <a:t>Scale the print so the estimated time is less than 40 minutes.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403" y="3296568"/>
            <a:ext cx="3213994" cy="1617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951" y="5071791"/>
            <a:ext cx="2278898" cy="12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30014"/>
            <a:ext cx="7556313" cy="1116106"/>
          </a:xfrm>
        </p:spPr>
        <p:txBody>
          <a:bodyPr/>
          <a:lstStyle/>
          <a:p>
            <a:pPr algn="ctr"/>
            <a:r>
              <a:rPr lang="en-US" dirty="0"/>
              <a:t>What do you see as the power of 3D printing?</a:t>
            </a:r>
          </a:p>
        </p:txBody>
      </p:sp>
    </p:spTree>
    <p:extLst>
      <p:ext uri="{BB962C8B-B14F-4D97-AF65-F5344CB8AC3E}">
        <p14:creationId xmlns:p14="http://schemas.microsoft.com/office/powerpoint/2010/main" val="341375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Leveling the Playing Field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4857" b="14857"/>
          <a:stretch>
            <a:fillRect/>
          </a:stretch>
        </p:blipFill>
        <p:spPr>
          <a:xfrm>
            <a:off x="5027426" y="3233792"/>
            <a:ext cx="3619047" cy="1990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844" y="4228952"/>
            <a:ext cx="261937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21" y="1761965"/>
            <a:ext cx="3864422" cy="193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2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Leveling the Playing Field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barrier to entry</a:t>
            </a:r>
          </a:p>
          <a:p>
            <a:r>
              <a:rPr lang="en-US" dirty="0"/>
              <a:t>Flexibility to new system compared to old ones</a:t>
            </a:r>
          </a:p>
          <a:p>
            <a:r>
              <a:rPr lang="en-US" dirty="0"/>
              <a:t>Democratizing, empowering, and profitable</a:t>
            </a:r>
          </a:p>
          <a:p>
            <a:r>
              <a:rPr lang="en-US" dirty="0"/>
              <a:t>Manufacturing open to more people --Supply chains open to small guy </a:t>
            </a:r>
          </a:p>
          <a:p>
            <a:pPr lvl="1"/>
            <a:r>
              <a:rPr lang="en-US" dirty="0"/>
              <a:t>Can design and sell goods without infrastructure or inventory</a:t>
            </a:r>
          </a:p>
          <a:p>
            <a:pPr lvl="1"/>
            <a:r>
              <a:rPr lang="en-US" dirty="0"/>
              <a:t>Hardware is becoming like software</a:t>
            </a:r>
          </a:p>
          <a:p>
            <a:pPr lvl="2"/>
            <a:r>
              <a:rPr lang="en-US" dirty="0"/>
              <a:t>Common platforms, easy to use tools, Web-based collaboration, and internet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					Movement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93663" b="-93663"/>
          <a:stretch>
            <a:fillRect/>
          </a:stretch>
        </p:blipFill>
        <p:spPr>
          <a:xfrm>
            <a:off x="1483436" y="-908782"/>
            <a:ext cx="3657600" cy="3678238"/>
          </a:xfr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540" y="2070847"/>
            <a:ext cx="7559937" cy="322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571077" y="2070846"/>
            <a:ext cx="3657600" cy="322729"/>
          </a:xfrm>
        </p:spPr>
        <p:txBody>
          <a:bodyPr/>
          <a:lstStyle/>
          <a:p>
            <a:r>
              <a:rPr lang="en-US" dirty="0"/>
              <a:t>Experiential Learning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82" y="2864223"/>
            <a:ext cx="6892591" cy="32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The Power of Printing a Helping Hand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99" y="2001024"/>
            <a:ext cx="6940992" cy="2204489"/>
          </a:xfrm>
          <a:prstGeom prst="rect">
            <a:avLst/>
          </a:prstGeom>
        </p:spPr>
      </p:pic>
      <p:pic>
        <p:nvPicPr>
          <p:cNvPr id="1030" name="Picture 6" descr="http://enablingthefuture.org/wp-content/uploads/2015/05/e-NABLE_logo_500x50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4806986"/>
            <a:ext cx="1606411" cy="160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277" y="4463270"/>
            <a:ext cx="2807433" cy="21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66729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1486</TotalTime>
  <Words>631</Words>
  <Application>Microsoft Office PowerPoint</Application>
  <PresentationFormat>On-screen Show (4:3)</PresentationFormat>
  <Paragraphs>75</Paragraphs>
  <Slides>19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MuseoSans-300</vt:lpstr>
      <vt:lpstr>Rockwell</vt:lpstr>
      <vt:lpstr>Times New Roman</vt:lpstr>
      <vt:lpstr>Wingdings</vt:lpstr>
      <vt:lpstr>Advantage</vt:lpstr>
      <vt:lpstr>Ashley Cramer, Additive Manufacturing Institute,  The IDEAL Center for Innovation  Barker Carlock (Class of ’17), Chemical and Biomolecular Engineering</vt:lpstr>
      <vt:lpstr>How does it work?</vt:lpstr>
      <vt:lpstr>Why 3D Print?</vt:lpstr>
      <vt:lpstr>Break into Groups</vt:lpstr>
      <vt:lpstr>What do you see as the power of 3D printing?</vt:lpstr>
      <vt:lpstr>Leveling the Playing Field</vt:lpstr>
      <vt:lpstr>Leveling the Playing Field</vt:lpstr>
      <vt:lpstr>The     Movement</vt:lpstr>
      <vt:lpstr>Case Study: The Power of Printing a Helping Hand</vt:lpstr>
      <vt:lpstr>What are the dangers of 3D printing?</vt:lpstr>
      <vt:lpstr>Dangers of Individualization</vt:lpstr>
      <vt:lpstr>How to solve problems of the 21st Century?  3D problems require 4D technical thinking</vt:lpstr>
      <vt:lpstr>What do you see as the role of STEM fields in social justice?</vt:lpstr>
      <vt:lpstr>Diversity in STEM (Science, Technology, Engineering, and Math)</vt:lpstr>
      <vt:lpstr>Diversity in STEM (Science, Technology, Engineering, and Math)</vt:lpstr>
      <vt:lpstr>PowerPoint Presentation</vt:lpstr>
      <vt:lpstr>Diversity in STEM (Science, Technology, Engineering, and Math)</vt:lpstr>
      <vt:lpstr>Be a 4D Changent Using 3D Technologies</vt:lpstr>
      <vt:lpstr>Thank you</vt:lpstr>
    </vt:vector>
  </TitlesOfParts>
  <Company>Barking Tree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Barker Carlock</dc:creator>
  <cp:lastModifiedBy>Barker Carlock</cp:lastModifiedBy>
  <cp:revision>30</cp:revision>
  <dcterms:created xsi:type="dcterms:W3CDTF">2015-11-08T23:01:29Z</dcterms:created>
  <dcterms:modified xsi:type="dcterms:W3CDTF">2016-10-15T02:00:57Z</dcterms:modified>
</cp:coreProperties>
</file>